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5" r:id="rId1"/>
  </p:sldMasterIdLst>
  <p:notesMasterIdLst>
    <p:notesMasterId r:id="rId10"/>
  </p:notesMasterIdLst>
  <p:handoutMasterIdLst>
    <p:handoutMasterId r:id="rId11"/>
  </p:handoutMasterIdLst>
  <p:sldIdLst>
    <p:sldId id="268" r:id="rId2"/>
    <p:sldId id="258" r:id="rId3"/>
    <p:sldId id="286" r:id="rId4"/>
    <p:sldId id="281" r:id="rId5"/>
    <p:sldId id="283" r:id="rId6"/>
    <p:sldId id="285" r:id="rId7"/>
    <p:sldId id="288" r:id="rId8"/>
    <p:sldId id="292" r:id="rId9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66"/>
    <a:srgbClr val="660066"/>
    <a:srgbClr val="33CC33"/>
    <a:srgbClr val="00FFFF"/>
    <a:srgbClr val="FFFFCC"/>
    <a:srgbClr val="FFFFFF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48" autoAdjust="0"/>
    <p:restoredTop sz="94660"/>
  </p:normalViewPr>
  <p:slideViewPr>
    <p:cSldViewPr>
      <p:cViewPr>
        <p:scale>
          <a:sx n="73" d="100"/>
          <a:sy n="73" d="100"/>
        </p:scale>
        <p:origin x="-36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A12BB93-B4BF-4330-8D1C-678EDC598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48BA091-BBEF-43C2-90BA-E3420D41FC4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539044A-DB8A-4250-8AAD-B304AEFE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58938A2-4657-4073-AC63-6EF2B7930A8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3D3FC-A934-470F-9E62-7A8985D5F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0E27A8A-4EEF-48A4-899E-582AFA5C1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07038-54A9-4250-AFA1-54A647711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875203-0691-41B7-B148-EB0116B6F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F805C-576B-40AE-9088-D10B09D2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34C23-1710-411E-B426-0161025CB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F88B9-AA99-45D5-9781-3CA29B762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3A13C-4B95-4B00-9AA8-B3A9F0B9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32B1-2A4D-46E9-9DA8-ABE4E46D3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2829EC-9F0D-460C-B587-88D17AC4E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D7D5F29C-EF60-457E-AF6A-FFB135463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1" r:id="rId2"/>
    <p:sldLayoutId id="2147484149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50" r:id="rId9"/>
    <p:sldLayoutId id="2147484147" r:id="rId10"/>
    <p:sldLayoutId id="21474841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Z1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48" name="TextBox 9"/>
          <p:cNvSpPr txBox="1">
            <a:spLocks noChangeArrowheads="1"/>
          </p:cNvSpPr>
          <p:nvPr/>
        </p:nvSpPr>
        <p:spPr bwMode="auto">
          <a:xfrm>
            <a:off x="1828800" y="2667000"/>
            <a:ext cx="670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LUYỆN TỪ VÀ CÂU: 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1447800"/>
            <a:ext cx="1905000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Arial"/>
              </a:rPr>
              <a:t>I/</a:t>
            </a:r>
            <a:r>
              <a:rPr lang="en-US" sz="2800" b="1" dirty="0" err="1">
                <a:solidFill>
                  <a:srgbClr val="FF0066"/>
                </a:solidFill>
                <a:latin typeface="Arial"/>
              </a:rPr>
              <a:t>Nhận</a:t>
            </a:r>
            <a:r>
              <a:rPr lang="en-US" sz="2800" b="1" dirty="0">
                <a:solidFill>
                  <a:srgbClr val="FF0066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/>
              </a:rPr>
              <a:t>xét</a:t>
            </a:r>
            <a:r>
              <a:rPr lang="en-US" sz="2800" b="1" dirty="0">
                <a:solidFill>
                  <a:srgbClr val="FF0066"/>
                </a:solidFill>
                <a:latin typeface="Arial"/>
              </a:rPr>
              <a:t>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57200" y="1981200"/>
            <a:ext cx="8382000" cy="3786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 u="sng">
                <a:solidFill>
                  <a:schemeClr val="tx1"/>
                </a:solidFill>
                <a:latin typeface="Arial"/>
              </a:rPr>
              <a:t>Bài </a:t>
            </a:r>
            <a:r>
              <a:rPr lang="en-US" sz="2400" b="1" u="sng" dirty="0">
                <a:solidFill>
                  <a:schemeClr val="tx1"/>
                </a:solidFill>
                <a:latin typeface="Arial"/>
              </a:rPr>
              <a:t>1</a:t>
            </a:r>
            <a:r>
              <a:rPr lang="en-US" sz="2400" b="1" u="sng">
                <a:solidFill>
                  <a:schemeClr val="tx1"/>
                </a:solidFill>
                <a:latin typeface="Arial"/>
              </a:rPr>
              <a:t>: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b="1" i="1">
                <a:solidFill>
                  <a:schemeClr val="tx1"/>
                </a:solidFill>
                <a:latin typeface="Arial"/>
              </a:rPr>
              <a:t>Tìm các từ chỉ sự vật </a:t>
            </a:r>
            <a:r>
              <a:rPr lang="en-US" sz="2400" b="1" i="1" err="1">
                <a:solidFill>
                  <a:schemeClr val="tx1"/>
                </a:solidFill>
                <a:latin typeface="Arial"/>
              </a:rPr>
              <a:t>trong</a:t>
            </a:r>
            <a:r>
              <a:rPr lang="en-US" sz="2400" b="1" i="1">
                <a:solidFill>
                  <a:schemeClr val="tx1"/>
                </a:solidFill>
                <a:latin typeface="Arial"/>
              </a:rPr>
              <a:t> </a:t>
            </a:r>
            <a:r>
              <a:rPr lang="vi-VN" sz="2400" b="1" i="1">
                <a:solidFill>
                  <a:schemeClr val="tx1"/>
                </a:solidFill>
              </a:rPr>
              <a:t>đ</a:t>
            </a:r>
            <a:r>
              <a:rPr lang="en-US" sz="2400" b="1" i="1">
                <a:solidFill>
                  <a:schemeClr val="tx1"/>
                </a:solidFill>
                <a:latin typeface="Arial"/>
              </a:rPr>
              <a:t>oạn th</a:t>
            </a:r>
            <a:r>
              <a:rPr lang="vi-VN" sz="2400" b="1" i="1">
                <a:solidFill>
                  <a:schemeClr val="tx1"/>
                </a:solidFill>
              </a:rPr>
              <a:t>ơ</a:t>
            </a:r>
            <a:r>
              <a:rPr lang="en-US" sz="2400" b="1" i="1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Arial"/>
              </a:rPr>
              <a:t>sau</a:t>
            </a:r>
            <a:r>
              <a:rPr lang="en-US" sz="2400" b="1" i="1" dirty="0">
                <a:solidFill>
                  <a:schemeClr val="tx1"/>
                </a:solidFill>
                <a:latin typeface="Arial"/>
              </a:rPr>
              <a:t>:</a:t>
            </a:r>
          </a:p>
          <a:p>
            <a:pPr>
              <a:defRPr/>
            </a:pPr>
            <a:r>
              <a:rPr lang="en-US" sz="2400" b="1" i="1" dirty="0">
                <a:solidFill>
                  <a:schemeClr val="tx1"/>
                </a:solidFill>
                <a:latin typeface="Arial"/>
              </a:rPr>
              <a:t>	            </a:t>
            </a:r>
            <a:r>
              <a:rPr lang="en-US" sz="2400" b="1" dirty="0" err="1">
                <a:solidFill>
                  <a:schemeClr val="tx1"/>
                </a:solidFill>
                <a:latin typeface="Arial"/>
              </a:rPr>
              <a:t>Mang</a:t>
            </a:r>
            <a:r>
              <a:rPr lang="en-US" sz="2400" b="1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b="1" err="1">
                <a:solidFill>
                  <a:schemeClr val="tx1"/>
                </a:solidFill>
                <a:latin typeface="Arial"/>
              </a:rPr>
              <a:t>theo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 truyện cổ tôi </a:t>
            </a:r>
            <a:r>
              <a:rPr lang="vi-VN" sz="2400" b="1">
                <a:solidFill>
                  <a:schemeClr val="tx1"/>
                </a:solidFill>
              </a:rPr>
              <a:t>đ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i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 dirty="0">
                <a:solidFill>
                  <a:schemeClr val="tx1"/>
                </a:solidFill>
                <a:latin typeface="Arial"/>
              </a:rPr>
              <a:t>              </a:t>
            </a:r>
            <a:r>
              <a:rPr lang="en-US" sz="2400" b="1" dirty="0" err="1">
                <a:solidFill>
                  <a:schemeClr val="tx1"/>
                </a:solidFill>
                <a:latin typeface="Arial"/>
              </a:rPr>
              <a:t>Nghe</a:t>
            </a:r>
            <a:r>
              <a:rPr lang="en-US" sz="2400" b="1" dirty="0">
                <a:solidFill>
                  <a:schemeClr val="tx1"/>
                </a:solidFill>
                <a:latin typeface="Arial"/>
              </a:rPr>
              <a:t> </a:t>
            </a:r>
            <a:r>
              <a:rPr lang="en-US" sz="2400" b="1" err="1">
                <a:solidFill>
                  <a:schemeClr val="tx1"/>
                </a:solidFill>
                <a:latin typeface="Arial"/>
              </a:rPr>
              <a:t>trong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 cuộc sống thầm thì tiếng x</a:t>
            </a:r>
            <a:r>
              <a:rPr lang="vi-VN" sz="2400" b="1">
                <a:solidFill>
                  <a:schemeClr val="tx1"/>
                </a:solidFill>
              </a:rPr>
              <a:t>ư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a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>
                <a:solidFill>
                  <a:schemeClr val="tx1"/>
                </a:solidFill>
                <a:latin typeface="Arial"/>
              </a:rPr>
              <a:t>                        Vàng c</a:t>
            </a:r>
            <a:r>
              <a:rPr lang="vi-VN" sz="2400" b="1">
                <a:solidFill>
                  <a:schemeClr val="tx1"/>
                </a:solidFill>
              </a:rPr>
              <a:t>ơ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n nắng, trắng c</a:t>
            </a:r>
            <a:r>
              <a:rPr lang="vi-VN" sz="2400" b="1">
                <a:solidFill>
                  <a:schemeClr val="tx1"/>
                </a:solidFill>
              </a:rPr>
              <a:t>ơ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n m</a:t>
            </a:r>
            <a:r>
              <a:rPr lang="vi-VN" sz="2400" b="1">
                <a:solidFill>
                  <a:schemeClr val="tx1"/>
                </a:solidFill>
              </a:rPr>
              <a:t>ư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a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 dirty="0">
                <a:solidFill>
                  <a:schemeClr val="tx1"/>
                </a:solidFill>
                <a:latin typeface="Arial"/>
              </a:rPr>
              <a:t>              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Con sông chảy có rặng dừa nghiêng </a:t>
            </a:r>
            <a:r>
              <a:rPr lang="en-US" sz="2400" b="1" dirty="0" err="1">
                <a:solidFill>
                  <a:schemeClr val="tx1"/>
                </a:solidFill>
                <a:latin typeface="Arial"/>
              </a:rPr>
              <a:t>soi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>
                <a:solidFill>
                  <a:schemeClr val="tx1"/>
                </a:solidFill>
                <a:latin typeface="Arial"/>
              </a:rPr>
              <a:t>                        Đời cha ông với </a:t>
            </a:r>
            <a:r>
              <a:rPr lang="vi-VN" sz="2400" b="1">
                <a:solidFill>
                  <a:schemeClr val="tx1"/>
                </a:solidFill>
              </a:rPr>
              <a:t>đ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ời tôi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>
                <a:solidFill>
                  <a:schemeClr val="tx1"/>
                </a:solidFill>
                <a:latin typeface="Arial"/>
              </a:rPr>
              <a:t>              Nh</a:t>
            </a:r>
            <a:r>
              <a:rPr lang="vi-VN" sz="2400" b="1">
                <a:solidFill>
                  <a:schemeClr val="tx1"/>
                </a:solidFill>
              </a:rPr>
              <a:t>ư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 con sông với chân trời </a:t>
            </a:r>
            <a:r>
              <a:rPr lang="vi-VN" sz="2400" b="1">
                <a:solidFill>
                  <a:schemeClr val="tx1"/>
                </a:solidFill>
              </a:rPr>
              <a:t>đ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ã </a:t>
            </a:r>
            <a:r>
              <a:rPr lang="en-US" sz="2400" b="1" dirty="0" err="1">
                <a:solidFill>
                  <a:schemeClr val="tx1"/>
                </a:solidFill>
                <a:latin typeface="Arial"/>
              </a:rPr>
              <a:t>xa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>
                <a:solidFill>
                  <a:schemeClr val="tx1"/>
                </a:solidFill>
                <a:latin typeface="Arial"/>
              </a:rPr>
              <a:t>                       Chỉ còn truyện cổ thiết </a:t>
            </a:r>
            <a:r>
              <a:rPr lang="en-US" sz="2400" b="1" dirty="0" err="1">
                <a:solidFill>
                  <a:schemeClr val="tx1"/>
                </a:solidFill>
                <a:latin typeface="Arial"/>
              </a:rPr>
              <a:t>tha</a:t>
            </a:r>
            <a:endParaRPr lang="en-US" sz="2400" b="1" dirty="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r>
              <a:rPr lang="en-US" sz="2400" b="1" dirty="0">
                <a:solidFill>
                  <a:schemeClr val="tx1"/>
                </a:solidFill>
                <a:latin typeface="Arial"/>
              </a:rPr>
              <a:t>              </a:t>
            </a:r>
            <a:r>
              <a:rPr lang="en-US" sz="2400" b="1">
                <a:solidFill>
                  <a:schemeClr val="tx1"/>
                </a:solidFill>
                <a:latin typeface="Arial"/>
              </a:rPr>
              <a:t>Cho tôi nhận mặt ông cha của mình</a:t>
            </a:r>
            <a:r>
              <a:rPr lang="en-US" sz="2400" b="1" dirty="0">
                <a:solidFill>
                  <a:schemeClr val="tx1"/>
                </a:solidFill>
                <a:latin typeface="Arial"/>
              </a:rPr>
              <a:t>.</a:t>
            </a:r>
          </a:p>
          <a:p>
            <a:pPr>
              <a:defRPr/>
            </a:pPr>
            <a:r>
              <a:rPr lang="en-US" sz="2400" b="1" dirty="0">
                <a:solidFill>
                  <a:schemeClr val="tx1"/>
                </a:solidFill>
                <a:latin typeface="Arial"/>
              </a:rPr>
              <a:t>                        </a:t>
            </a:r>
            <a:endParaRPr lang="en-US" sz="2400" dirty="0">
              <a:solidFill>
                <a:schemeClr val="tx1"/>
              </a:solidFill>
              <a:latin typeface="Arial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62400" y="2743200"/>
            <a:ext cx="1066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00400" y="3124200"/>
            <a:ext cx="1066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15000" y="3124200"/>
            <a:ext cx="4572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400800" y="31242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124200" y="35052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733800" y="3505200"/>
            <a:ext cx="4572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867400" y="3429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600200" y="3810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86000" y="3810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962400" y="3810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648200" y="3810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438400" y="4191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71800" y="4191000"/>
            <a:ext cx="9144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419600" y="4191000"/>
            <a:ext cx="3810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286000" y="4572000"/>
            <a:ext cx="4572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895600" y="4572000"/>
            <a:ext cx="4572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962400" y="4572000"/>
            <a:ext cx="1066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0800000" flipV="1">
            <a:off x="3505200" y="4953000"/>
            <a:ext cx="1066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 flipV="1">
            <a:off x="3886200" y="5334000"/>
            <a:ext cx="1066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57200" y="5791200"/>
            <a:ext cx="8382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>
                <a:latin typeface="Arial"/>
              </a:rPr>
              <a:t>- </a:t>
            </a:r>
            <a:r>
              <a:rPr lang="en-US" sz="2400" b="1" err="1">
                <a:latin typeface="Arial"/>
              </a:rPr>
              <a:t>Em</a:t>
            </a:r>
            <a:r>
              <a:rPr lang="en-US" sz="2400" b="1">
                <a:latin typeface="Arial"/>
              </a:rPr>
              <a:t> hãy </a:t>
            </a:r>
            <a:r>
              <a:rPr lang="vi-VN" sz="2400" b="1"/>
              <a:t>đ</a:t>
            </a:r>
            <a:r>
              <a:rPr lang="en-US" sz="2400" b="1">
                <a:latin typeface="Arial"/>
              </a:rPr>
              <a:t>ọc lại các từ chỉ sự vật vừa tìm </a:t>
            </a:r>
            <a:r>
              <a:rPr lang="vi-VN" sz="2400" b="1"/>
              <a:t>đư</a:t>
            </a:r>
            <a:r>
              <a:rPr lang="en-US" sz="2400" b="1">
                <a:latin typeface="Arial"/>
              </a:rPr>
              <a:t>ợc</a:t>
            </a:r>
            <a:r>
              <a:rPr lang="en-US" sz="2400" b="1" dirty="0">
                <a:latin typeface="Arial"/>
              </a:rPr>
              <a:t>.</a:t>
            </a:r>
          </a:p>
        </p:txBody>
      </p:sp>
      <p:sp>
        <p:nvSpPr>
          <p:cNvPr id="7193" name="TextBox 33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 animBg="1"/>
      <p:bldP spid="4117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http://nhavanhoattndaklak.org.vn/Images/Articles/mua.gif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457200"/>
            <a:ext cx="3962400" cy="2895600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pic>
        <p:nvPicPr>
          <p:cNvPr id="27650" name="Picture 2" descr="http://www.1000namthanglonghanoi.vn/upload/image/images/song-ho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57200"/>
            <a:ext cx="4038600" cy="2895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7652" name="Picture 4" descr="http://caodaivn.info/up/images/t9u3rl0t2oar0ewyar7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657600"/>
            <a:ext cx="3962400" cy="2743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5" name="Picture 5" descr="D:\ANH CA NHAN\ANH CUA LO\anh cua lo\DSC0265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3657600"/>
            <a:ext cx="3962400" cy="2743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6" name="Rectangle 15"/>
          <p:cNvSpPr/>
          <p:nvPr/>
        </p:nvSpPr>
        <p:spPr>
          <a:xfrm>
            <a:off x="2971800" y="2971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solidFill>
                  <a:srgbClr val="FFFFFF"/>
                </a:solidFill>
                <a:latin typeface="Arial"/>
              </a:rPr>
              <a:t>c</a:t>
            </a:r>
            <a:r>
              <a:rPr lang="vi-VN" sz="2000" b="1">
                <a:solidFill>
                  <a:srgbClr val="FFFFFF"/>
                </a:solidFill>
              </a:rPr>
              <a:t>ơ</a:t>
            </a:r>
            <a:r>
              <a:rPr lang="en-US" sz="2000" b="1">
                <a:solidFill>
                  <a:srgbClr val="FFFFFF"/>
                </a:solidFill>
                <a:latin typeface="Arial"/>
              </a:rPr>
              <a:t>n m</a:t>
            </a:r>
            <a:r>
              <a:rPr lang="vi-VN" sz="2000" b="1">
                <a:solidFill>
                  <a:srgbClr val="FFFFFF"/>
                </a:solidFill>
              </a:rPr>
              <a:t>ư</a:t>
            </a:r>
            <a:r>
              <a:rPr lang="en-US" sz="20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0" y="2971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latin typeface="Arial"/>
              </a:rPr>
              <a:t>dòng sông</a:t>
            </a:r>
            <a:endParaRPr lang="en-US" sz="2000" b="1" dirty="0">
              <a:latin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91400" y="6019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latin typeface="Arial"/>
              </a:rPr>
              <a:t>chân trời</a:t>
            </a:r>
            <a:endParaRPr lang="en-US" sz="2000" b="1" dirty="0">
              <a:latin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24200" y="6019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latin typeface="Arial"/>
              </a:rPr>
              <a:t>rặng dừa</a:t>
            </a:r>
            <a:endParaRPr lang="en-US" sz="2000" b="1" dirty="0">
              <a:latin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1371600"/>
            <a:ext cx="1905000" cy="5238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66"/>
                </a:solidFill>
                <a:latin typeface="Arial"/>
              </a:rPr>
              <a:t>I/</a:t>
            </a:r>
            <a:r>
              <a:rPr lang="en-US" sz="2800" b="1" dirty="0" err="1">
                <a:solidFill>
                  <a:srgbClr val="FF0066"/>
                </a:solidFill>
                <a:latin typeface="Arial"/>
              </a:rPr>
              <a:t>Nhận</a:t>
            </a:r>
            <a:r>
              <a:rPr lang="en-US" sz="2800" b="1" dirty="0">
                <a:solidFill>
                  <a:srgbClr val="FF0066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0066"/>
                </a:solidFill>
                <a:latin typeface="Arial"/>
              </a:rPr>
              <a:t>xét</a:t>
            </a:r>
            <a:r>
              <a:rPr lang="en-US" sz="2800" b="1" dirty="0">
                <a:solidFill>
                  <a:srgbClr val="FF0066"/>
                </a:solidFill>
                <a:latin typeface="Arial"/>
              </a:rPr>
              <a:t> </a:t>
            </a:r>
          </a:p>
        </p:txBody>
      </p:sp>
      <p:sp>
        <p:nvSpPr>
          <p:cNvPr id="9220" name="Rectangle 33"/>
          <p:cNvSpPr>
            <a:spLocks noChangeArrowheads="1"/>
          </p:cNvSpPr>
          <p:nvPr/>
        </p:nvSpPr>
        <p:spPr bwMode="auto">
          <a:xfrm>
            <a:off x="609600" y="19050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271D18"/>
                </a:solidFill>
              </a:rPr>
              <a:t>* Bài 2: </a:t>
            </a:r>
            <a:r>
              <a:rPr lang="en-US" sz="2400" b="1" i="1">
                <a:solidFill>
                  <a:srgbClr val="271D18"/>
                </a:solidFill>
              </a:rPr>
              <a:t>Xếp các từ em mới tìm </a:t>
            </a:r>
            <a:r>
              <a:rPr lang="vi-VN" sz="2400" b="1" i="1">
                <a:solidFill>
                  <a:srgbClr val="271D18"/>
                </a:solidFill>
              </a:rPr>
              <a:t>đư</a:t>
            </a:r>
            <a:r>
              <a:rPr lang="en-US" sz="2400" b="1" i="1">
                <a:solidFill>
                  <a:srgbClr val="271D18"/>
                </a:solidFill>
              </a:rPr>
              <a:t>ợc vào nhóm thích hợp.</a:t>
            </a:r>
            <a:endParaRPr lang="en-US" sz="2400">
              <a:solidFill>
                <a:srgbClr val="271D18"/>
              </a:solidFill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533400" y="2438400"/>
          <a:ext cx="8077200" cy="3278188"/>
        </p:xfrm>
        <a:graphic>
          <a:graphicData uri="http://schemas.openxmlformats.org/drawingml/2006/table">
            <a:tbl>
              <a:tblPr/>
              <a:tblGrid>
                <a:gridCol w="3090863"/>
                <a:gridCol w="4986337"/>
              </a:tblGrid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ng­êi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«ng cha;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vËt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s«ng;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hiÖn t­îng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m­a;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kh¸i niÖm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cuéc sèng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®¬n vÞ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c¬n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241" name="TextBox 7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1295400"/>
            <a:ext cx="19050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66"/>
                </a:solidFill>
                <a:latin typeface="Arial"/>
              </a:rPr>
              <a:t>I/</a:t>
            </a:r>
            <a:r>
              <a:rPr lang="en-US" sz="2400" b="1" dirty="0" err="1">
                <a:solidFill>
                  <a:srgbClr val="FF0066"/>
                </a:solidFill>
                <a:latin typeface="Arial"/>
              </a:rPr>
              <a:t>Nhận</a:t>
            </a:r>
            <a:r>
              <a:rPr lang="en-US" sz="2400" b="1" dirty="0">
                <a:solidFill>
                  <a:srgbClr val="FF0066"/>
                </a:solidFill>
                <a:latin typeface="Arial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Arial"/>
              </a:rPr>
              <a:t>xét</a:t>
            </a:r>
            <a:r>
              <a:rPr lang="en-US" sz="2400" b="1" dirty="0">
                <a:solidFill>
                  <a:srgbClr val="FF0066"/>
                </a:solidFill>
                <a:latin typeface="Arial"/>
              </a:rPr>
              <a:t> </a:t>
            </a:r>
          </a:p>
        </p:txBody>
      </p:sp>
      <p:sp>
        <p:nvSpPr>
          <p:cNvPr id="10244" name="Rectangle 33"/>
          <p:cNvSpPr>
            <a:spLocks noChangeArrowheads="1"/>
          </p:cNvSpPr>
          <p:nvPr/>
        </p:nvSpPr>
        <p:spPr bwMode="auto">
          <a:xfrm>
            <a:off x="609600" y="17526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271D18"/>
                </a:solidFill>
              </a:rPr>
              <a:t>* Bài 2</a:t>
            </a:r>
            <a:r>
              <a:rPr lang="en-US" sz="2400" b="1">
                <a:solidFill>
                  <a:srgbClr val="271D18"/>
                </a:solidFill>
              </a:rPr>
              <a:t>: </a:t>
            </a:r>
            <a:r>
              <a:rPr lang="en-US" sz="2400" b="1" i="1">
                <a:solidFill>
                  <a:srgbClr val="271D18"/>
                </a:solidFill>
              </a:rPr>
              <a:t>Xếp các từ em mới tìm </a:t>
            </a:r>
            <a:r>
              <a:rPr lang="vi-VN" sz="2400" b="1" i="1">
                <a:solidFill>
                  <a:srgbClr val="271D18"/>
                </a:solidFill>
              </a:rPr>
              <a:t>đư</a:t>
            </a:r>
            <a:r>
              <a:rPr lang="en-US" sz="2400" b="1" i="1">
                <a:solidFill>
                  <a:srgbClr val="271D18"/>
                </a:solidFill>
              </a:rPr>
              <a:t>ợc vào nhóm thích hợp.</a:t>
            </a:r>
            <a:endParaRPr lang="en-US" sz="2400">
              <a:solidFill>
                <a:srgbClr val="271D18"/>
              </a:solidFill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81000" y="2209800"/>
          <a:ext cx="6172200" cy="2941638"/>
        </p:xfrm>
        <a:graphic>
          <a:graphicData uri="http://schemas.openxmlformats.org/drawingml/2006/table">
            <a:tbl>
              <a:tblPr/>
              <a:tblGrid>
                <a:gridCol w="2362200"/>
                <a:gridCol w="3810000"/>
              </a:tblGrid>
              <a:tr h="426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ng­êi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«ng cha; «ng cha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457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vËt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s«ng; dõa, ch©n trêi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457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hiÖn t­îng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m­a; n¾ng; tiÕng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457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kh¸i niÖm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cuéc sèng; truyÖn cæ; x­a; ®êi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533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Tõ chØ ®¬n vÞ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271D18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71D18"/>
                          </a:solidFill>
                          <a:effectLst/>
                          <a:latin typeface=".VnTime" pitchFamily="34" charset="0"/>
                        </a:rPr>
                        <a:t>c¬n; con; rÆng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8" name="Left Arrow 7"/>
          <p:cNvSpPr/>
          <p:nvPr/>
        </p:nvSpPr>
        <p:spPr>
          <a:xfrm>
            <a:off x="6629400" y="2514600"/>
            <a:ext cx="2286000" cy="1600200"/>
          </a:xfrm>
          <a:prstGeom prst="leftArrow">
            <a:avLst>
              <a:gd name="adj1" fmla="val 69592"/>
              <a:gd name="adj2" fmla="val 31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>
                <a:latin typeface="Arial"/>
              </a:rPr>
              <a:t>Đây là các </a:t>
            </a:r>
            <a:r>
              <a:rPr lang="en-US" sz="2400" b="1" err="1">
                <a:latin typeface="Arial"/>
              </a:rPr>
              <a:t>danh</a:t>
            </a:r>
            <a:r>
              <a:rPr lang="en-US" sz="2400" b="1">
                <a:latin typeface="Arial"/>
              </a:rPr>
              <a:t> từ</a:t>
            </a:r>
            <a:endParaRPr lang="en-US" sz="2400" b="1" dirty="0">
              <a:latin typeface="Arial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4572000"/>
            <a:ext cx="86868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271D18"/>
                </a:solidFill>
              </a:rPr>
              <a:t>* </a:t>
            </a:r>
            <a:r>
              <a:rPr lang="en-US" sz="2200" b="1">
                <a:solidFill>
                  <a:srgbClr val="271D18"/>
                </a:solidFill>
              </a:rPr>
              <a:t>Danh từ chỉ khái niệm: biểu thị những cái chỉ có trong nhận thức của con ng</a:t>
            </a:r>
            <a:r>
              <a:rPr lang="vi-VN" sz="2200" b="1">
                <a:solidFill>
                  <a:srgbClr val="271D18"/>
                </a:solidFill>
              </a:rPr>
              <a:t>ư</a:t>
            </a:r>
            <a:r>
              <a:rPr lang="en-US" sz="2200" b="1">
                <a:solidFill>
                  <a:srgbClr val="271D18"/>
                </a:solidFill>
              </a:rPr>
              <a:t>ời, không có hình thù, không chạm vào hay ngửi, nếm, nhìn… </a:t>
            </a:r>
            <a:r>
              <a:rPr lang="vi-VN" sz="2200" b="1">
                <a:solidFill>
                  <a:srgbClr val="271D18"/>
                </a:solidFill>
              </a:rPr>
              <a:t>đư</a:t>
            </a:r>
            <a:r>
              <a:rPr lang="en-US" sz="2200" b="1">
                <a:solidFill>
                  <a:srgbClr val="271D18"/>
                </a:solidFill>
              </a:rPr>
              <a:t>ợc.</a:t>
            </a:r>
          </a:p>
          <a:p>
            <a:r>
              <a:rPr lang="en-US" sz="2200" b="1">
                <a:solidFill>
                  <a:srgbClr val="271D18"/>
                </a:solidFill>
              </a:rPr>
              <a:t>* Danh từ chỉ </a:t>
            </a:r>
            <a:r>
              <a:rPr lang="vi-VN" sz="2200" b="1">
                <a:solidFill>
                  <a:srgbClr val="271D18"/>
                </a:solidFill>
              </a:rPr>
              <a:t>đơ</a:t>
            </a:r>
            <a:r>
              <a:rPr lang="en-US" sz="2200" b="1">
                <a:solidFill>
                  <a:srgbClr val="271D18"/>
                </a:solidFill>
              </a:rPr>
              <a:t>n vị: biểu thị những </a:t>
            </a:r>
            <a:r>
              <a:rPr lang="vi-VN" sz="2200" b="1">
                <a:solidFill>
                  <a:srgbClr val="271D18"/>
                </a:solidFill>
              </a:rPr>
              <a:t>đơ</a:t>
            </a:r>
            <a:r>
              <a:rPr lang="en-US" sz="2200" b="1">
                <a:solidFill>
                  <a:srgbClr val="271D18"/>
                </a:solidFill>
              </a:rPr>
              <a:t>n vị </a:t>
            </a:r>
            <a:r>
              <a:rPr lang="vi-VN" sz="2200" b="1">
                <a:solidFill>
                  <a:srgbClr val="271D18"/>
                </a:solidFill>
              </a:rPr>
              <a:t>đư</a:t>
            </a:r>
            <a:r>
              <a:rPr lang="en-US" sz="2200" b="1">
                <a:solidFill>
                  <a:srgbClr val="271D18"/>
                </a:solidFill>
              </a:rPr>
              <a:t>ợc dùng </a:t>
            </a:r>
            <a:r>
              <a:rPr lang="vi-VN" sz="2200" b="1">
                <a:solidFill>
                  <a:srgbClr val="271D18"/>
                </a:solidFill>
              </a:rPr>
              <a:t>đ</a:t>
            </a:r>
            <a:r>
              <a:rPr lang="en-US" sz="2200" b="1">
                <a:solidFill>
                  <a:srgbClr val="271D18"/>
                </a:solidFill>
              </a:rPr>
              <a:t>ể tính </a:t>
            </a:r>
            <a:r>
              <a:rPr lang="vi-VN" sz="2200" b="1">
                <a:solidFill>
                  <a:srgbClr val="271D18"/>
                </a:solidFill>
              </a:rPr>
              <a:t>đ</a:t>
            </a:r>
            <a:r>
              <a:rPr lang="en-US" sz="2200" b="1">
                <a:solidFill>
                  <a:srgbClr val="271D18"/>
                </a:solidFill>
              </a:rPr>
              <a:t>ếm sự vật </a:t>
            </a:r>
          </a:p>
          <a:p>
            <a:r>
              <a:rPr lang="en-US" sz="2200" b="1">
                <a:solidFill>
                  <a:srgbClr val="271D18"/>
                </a:solidFill>
              </a:rPr>
              <a:t>    VD: tính </a:t>
            </a:r>
            <a:r>
              <a:rPr lang="en-US" sz="2200" b="1">
                <a:solidFill>
                  <a:srgbClr val="FF0000"/>
                </a:solidFill>
              </a:rPr>
              <a:t>m</a:t>
            </a:r>
            <a:r>
              <a:rPr lang="vi-VN" sz="2200" b="1">
                <a:solidFill>
                  <a:srgbClr val="FF0000"/>
                </a:solidFill>
              </a:rPr>
              <a:t>ư</a:t>
            </a:r>
            <a:r>
              <a:rPr lang="en-US" sz="2200" b="1">
                <a:solidFill>
                  <a:srgbClr val="FF0000"/>
                </a:solidFill>
              </a:rPr>
              <a:t>a</a:t>
            </a:r>
            <a:r>
              <a:rPr lang="en-US" sz="2200" b="1">
                <a:solidFill>
                  <a:srgbClr val="271D18"/>
                </a:solidFill>
              </a:rPr>
              <a:t> bằng </a:t>
            </a:r>
            <a:r>
              <a:rPr lang="en-US" sz="2200" b="1">
                <a:solidFill>
                  <a:srgbClr val="FF0000"/>
                </a:solidFill>
              </a:rPr>
              <a:t>c</a:t>
            </a:r>
            <a:r>
              <a:rPr lang="vi-VN" sz="2200" b="1">
                <a:solidFill>
                  <a:srgbClr val="FF0000"/>
                </a:solidFill>
              </a:rPr>
              <a:t>ơ</a:t>
            </a:r>
            <a:r>
              <a:rPr lang="en-US" sz="2200" b="1">
                <a:solidFill>
                  <a:srgbClr val="FF0000"/>
                </a:solidFill>
              </a:rPr>
              <a:t>n</a:t>
            </a:r>
            <a:r>
              <a:rPr lang="en-US" sz="2200" b="1">
                <a:solidFill>
                  <a:srgbClr val="271D18"/>
                </a:solidFill>
              </a:rPr>
              <a:t>; tính </a:t>
            </a:r>
            <a:r>
              <a:rPr lang="en-US" sz="2200" b="1">
                <a:solidFill>
                  <a:srgbClr val="FF0000"/>
                </a:solidFill>
              </a:rPr>
              <a:t>dừa</a:t>
            </a:r>
            <a:r>
              <a:rPr lang="en-US" sz="2200" b="1">
                <a:solidFill>
                  <a:srgbClr val="271D18"/>
                </a:solidFill>
              </a:rPr>
              <a:t> bằng </a:t>
            </a:r>
            <a:r>
              <a:rPr lang="en-US" sz="2200" b="1">
                <a:solidFill>
                  <a:srgbClr val="FF0000"/>
                </a:solidFill>
              </a:rPr>
              <a:t>rặng</a:t>
            </a:r>
            <a:r>
              <a:rPr lang="en-US" sz="2200" b="1">
                <a:solidFill>
                  <a:srgbClr val="271D18"/>
                </a:solidFill>
              </a:rPr>
              <a:t> hay </a:t>
            </a:r>
            <a:r>
              <a:rPr lang="en-US" sz="2200" b="1">
                <a:solidFill>
                  <a:srgbClr val="FF0000"/>
                </a:solidFill>
              </a:rPr>
              <a:t>cây</a:t>
            </a:r>
            <a:r>
              <a:rPr lang="en-US" sz="2200" b="1">
                <a:solidFill>
                  <a:srgbClr val="271D18"/>
                </a:solidFill>
              </a:rPr>
              <a:t>…</a:t>
            </a:r>
          </a:p>
        </p:txBody>
      </p:sp>
      <p:sp>
        <p:nvSpPr>
          <p:cNvPr id="10267" name="TextBox 10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1752600"/>
            <a:ext cx="19050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FF0066"/>
                </a:solidFill>
                <a:latin typeface="Arial"/>
              </a:rPr>
              <a:t>II/ Ghi nhớ</a:t>
            </a:r>
          </a:p>
        </p:txBody>
      </p:sp>
      <p:sp>
        <p:nvSpPr>
          <p:cNvPr id="12" name="Horizontal Scroll 11"/>
          <p:cNvSpPr/>
          <p:nvPr/>
        </p:nvSpPr>
        <p:spPr>
          <a:xfrm>
            <a:off x="381000" y="2895600"/>
            <a:ext cx="8305800" cy="22860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b="1">
                <a:solidFill>
                  <a:srgbClr val="271D18"/>
                </a:solidFill>
                <a:latin typeface="Arial"/>
              </a:rPr>
              <a:t>*  Danh từ là những từ chỉ sự vật( ng</a:t>
            </a:r>
            <a:r>
              <a:rPr lang="vi-VN" sz="2400" b="1">
                <a:solidFill>
                  <a:srgbClr val="271D18"/>
                </a:solidFill>
              </a:rPr>
              <a:t>ư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ời, vật, hiện t</a:t>
            </a:r>
            <a:r>
              <a:rPr lang="vi-VN" sz="2400" b="1">
                <a:solidFill>
                  <a:srgbClr val="271D18"/>
                </a:solidFill>
              </a:rPr>
              <a:t>ư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ợng, khái niệm hoặc </a:t>
            </a:r>
            <a:r>
              <a:rPr lang="vi-VN" sz="2400" b="1">
                <a:solidFill>
                  <a:srgbClr val="271D18"/>
                </a:solidFill>
              </a:rPr>
              <a:t>đơ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n vị).</a:t>
            </a:r>
            <a:endParaRPr lang="en-US" sz="2400">
              <a:solidFill>
                <a:srgbClr val="271D18"/>
              </a:solidFill>
              <a:latin typeface="Arial"/>
            </a:endParaRPr>
          </a:p>
        </p:txBody>
      </p:sp>
      <p:sp>
        <p:nvSpPr>
          <p:cNvPr id="11269" name="Rectangle 12"/>
          <p:cNvSpPr>
            <a:spLocks noChangeArrowheads="1"/>
          </p:cNvSpPr>
          <p:nvPr/>
        </p:nvSpPr>
        <p:spPr bwMode="auto">
          <a:xfrm>
            <a:off x="533400" y="23622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271D18"/>
                </a:solidFill>
              </a:rPr>
              <a:t>* Bài 2</a:t>
            </a:r>
            <a:r>
              <a:rPr lang="en-US" sz="2400" b="1">
                <a:solidFill>
                  <a:srgbClr val="271D18"/>
                </a:solidFill>
              </a:rPr>
              <a:t>: </a:t>
            </a:r>
            <a:r>
              <a:rPr lang="en-US" sz="2400" b="1" i="1">
                <a:solidFill>
                  <a:srgbClr val="271D18"/>
                </a:solidFill>
              </a:rPr>
              <a:t>Xếp các từ em mới tìm </a:t>
            </a:r>
            <a:r>
              <a:rPr lang="vi-VN" sz="2400" b="1" i="1">
                <a:solidFill>
                  <a:srgbClr val="271D18"/>
                </a:solidFill>
              </a:rPr>
              <a:t>đư</a:t>
            </a:r>
            <a:r>
              <a:rPr lang="en-US" sz="2400" b="1" i="1">
                <a:solidFill>
                  <a:srgbClr val="271D18"/>
                </a:solidFill>
              </a:rPr>
              <a:t>ợc vào nhóm thích hợp.</a:t>
            </a:r>
            <a:endParaRPr lang="en-US" sz="2400">
              <a:solidFill>
                <a:srgbClr val="271D18"/>
              </a:solidFill>
            </a:endParaRP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1676400"/>
            <a:ext cx="22098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FF0066"/>
                </a:solidFill>
                <a:latin typeface="Arial"/>
              </a:rPr>
              <a:t>II/ Luyện tập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2362200"/>
            <a:ext cx="8382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271D18"/>
                </a:solidFill>
              </a:rPr>
              <a:t>* </a:t>
            </a:r>
            <a:r>
              <a:rPr lang="en-US" sz="2400" b="1" u="sng">
                <a:solidFill>
                  <a:srgbClr val="271D18"/>
                </a:solidFill>
              </a:rPr>
              <a:t>Bài 1(53): </a:t>
            </a:r>
            <a:r>
              <a:rPr lang="en-US" sz="2400" b="1" i="1">
                <a:solidFill>
                  <a:srgbClr val="271D18"/>
                </a:solidFill>
              </a:rPr>
              <a:t>Tìm danh từ chỉ khái niệm trong các số danh từ </a:t>
            </a:r>
            <a:r>
              <a:rPr lang="vi-VN" sz="2400" b="1" i="1">
                <a:solidFill>
                  <a:srgbClr val="271D18"/>
                </a:solidFill>
              </a:rPr>
              <a:t>đư</a:t>
            </a:r>
            <a:r>
              <a:rPr lang="en-US" sz="2400" b="1" i="1">
                <a:solidFill>
                  <a:srgbClr val="271D18"/>
                </a:solidFill>
              </a:rPr>
              <a:t>ợc in </a:t>
            </a:r>
            <a:r>
              <a:rPr lang="vi-VN" sz="2400" b="1" i="1">
                <a:solidFill>
                  <a:srgbClr val="271D18"/>
                </a:solidFill>
              </a:rPr>
              <a:t>đ</a:t>
            </a:r>
            <a:r>
              <a:rPr lang="en-US" sz="2400" b="1" i="1">
                <a:solidFill>
                  <a:srgbClr val="271D18"/>
                </a:solidFill>
              </a:rPr>
              <a:t>ậm d</a:t>
            </a:r>
            <a:r>
              <a:rPr lang="vi-VN" sz="2400" b="1" i="1">
                <a:solidFill>
                  <a:srgbClr val="271D18"/>
                </a:solidFill>
              </a:rPr>
              <a:t>ư</a:t>
            </a:r>
            <a:r>
              <a:rPr lang="en-US" sz="2400" b="1" i="1">
                <a:solidFill>
                  <a:srgbClr val="271D18"/>
                </a:solidFill>
              </a:rPr>
              <a:t>ới </a:t>
            </a:r>
            <a:r>
              <a:rPr lang="vi-VN" sz="2400" b="1" i="1">
                <a:solidFill>
                  <a:srgbClr val="271D18"/>
                </a:solidFill>
              </a:rPr>
              <a:t>đ</a:t>
            </a:r>
            <a:r>
              <a:rPr lang="en-US" sz="2400" b="1" i="1">
                <a:solidFill>
                  <a:srgbClr val="271D18"/>
                </a:solidFill>
              </a:rPr>
              <a:t>ây.</a:t>
            </a:r>
          </a:p>
          <a:p>
            <a:r>
              <a:rPr lang="en-US" sz="2400" b="1" i="1">
                <a:solidFill>
                  <a:srgbClr val="271D18"/>
                </a:solidFill>
              </a:rPr>
              <a:t>     </a:t>
            </a:r>
            <a:r>
              <a:rPr lang="en-US" sz="2400" b="1">
                <a:solidFill>
                  <a:srgbClr val="271D18"/>
                </a:solidFill>
              </a:rPr>
              <a:t>Một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iểm </a:t>
            </a:r>
            <a:r>
              <a:rPr lang="en-US" sz="2400" b="1">
                <a:solidFill>
                  <a:srgbClr val="271D18"/>
                </a:solidFill>
              </a:rPr>
              <a:t>nổi bật trong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ạo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ức </a:t>
            </a:r>
            <a:r>
              <a:rPr lang="en-US" sz="2400" b="1">
                <a:solidFill>
                  <a:srgbClr val="271D18"/>
                </a:solidFill>
              </a:rPr>
              <a:t>của Chủ tịch Hồ Chí Minh là </a:t>
            </a:r>
            <a:r>
              <a:rPr lang="en-US" sz="2400" b="1">
                <a:solidFill>
                  <a:srgbClr val="FF0000"/>
                </a:solidFill>
              </a:rPr>
              <a:t>lòng</a:t>
            </a:r>
            <a:r>
              <a:rPr lang="en-US" sz="2400" b="1">
                <a:solidFill>
                  <a:srgbClr val="271D18"/>
                </a:solidFill>
              </a:rPr>
              <a:t> th</a:t>
            </a:r>
            <a:r>
              <a:rPr lang="vi-VN" sz="2400" b="1">
                <a:solidFill>
                  <a:srgbClr val="271D18"/>
                </a:solidFill>
              </a:rPr>
              <a:t>ươ</a:t>
            </a:r>
            <a:r>
              <a:rPr lang="en-US" sz="2400" b="1">
                <a:solidFill>
                  <a:srgbClr val="271D18"/>
                </a:solidFill>
              </a:rPr>
              <a:t>ng </a:t>
            </a:r>
            <a:r>
              <a:rPr lang="en-US" sz="2400" b="1">
                <a:solidFill>
                  <a:srgbClr val="FF0000"/>
                </a:solidFill>
              </a:rPr>
              <a:t>ng</a:t>
            </a:r>
            <a:r>
              <a:rPr lang="vi-VN" sz="2400" b="1">
                <a:solidFill>
                  <a:srgbClr val="FF0000"/>
                </a:solidFill>
              </a:rPr>
              <a:t>ư</a:t>
            </a:r>
            <a:r>
              <a:rPr lang="en-US" sz="2400" b="1">
                <a:solidFill>
                  <a:srgbClr val="FF0000"/>
                </a:solidFill>
              </a:rPr>
              <a:t>ời</a:t>
            </a:r>
            <a:r>
              <a:rPr lang="en-US" sz="2400" b="1">
                <a:solidFill>
                  <a:srgbClr val="271D18"/>
                </a:solidFill>
              </a:rPr>
              <a:t> … Chính vì thấy </a:t>
            </a:r>
            <a:r>
              <a:rPr lang="en-US" sz="2400" b="1">
                <a:solidFill>
                  <a:srgbClr val="FF0000"/>
                </a:solidFill>
              </a:rPr>
              <a:t>n</a:t>
            </a:r>
            <a:r>
              <a:rPr lang="vi-VN" sz="2400" b="1">
                <a:solidFill>
                  <a:srgbClr val="FF0000"/>
                </a:solidFill>
              </a:rPr>
              <a:t>ư</a:t>
            </a:r>
            <a:r>
              <a:rPr lang="en-US" sz="2400" b="1">
                <a:solidFill>
                  <a:srgbClr val="FF0000"/>
                </a:solidFill>
              </a:rPr>
              <a:t>ớc</a:t>
            </a:r>
            <a:r>
              <a:rPr lang="en-US" sz="2400" b="1">
                <a:solidFill>
                  <a:srgbClr val="271D18"/>
                </a:solidFill>
              </a:rPr>
              <a:t> mất, </a:t>
            </a:r>
            <a:r>
              <a:rPr lang="en-US" sz="2400" b="1">
                <a:solidFill>
                  <a:srgbClr val="FF0000"/>
                </a:solidFill>
              </a:rPr>
              <a:t>nhà</a:t>
            </a:r>
            <a:r>
              <a:rPr lang="en-US" sz="2400" b="1">
                <a:solidFill>
                  <a:srgbClr val="271D18"/>
                </a:solidFill>
              </a:rPr>
              <a:t> tan… mà Ng</a:t>
            </a:r>
            <a:r>
              <a:rPr lang="vi-VN" sz="2400" b="1">
                <a:solidFill>
                  <a:srgbClr val="271D18"/>
                </a:solidFill>
              </a:rPr>
              <a:t>ư</a:t>
            </a:r>
            <a:r>
              <a:rPr lang="en-US" sz="2400" b="1">
                <a:solidFill>
                  <a:srgbClr val="271D18"/>
                </a:solidFill>
              </a:rPr>
              <a:t>ời </a:t>
            </a:r>
            <a:r>
              <a:rPr lang="vi-VN" sz="2400" b="1">
                <a:solidFill>
                  <a:srgbClr val="271D18"/>
                </a:solidFill>
              </a:rPr>
              <a:t>đ</a:t>
            </a:r>
            <a:r>
              <a:rPr lang="en-US" sz="2400" b="1">
                <a:solidFill>
                  <a:srgbClr val="271D18"/>
                </a:solidFill>
              </a:rPr>
              <a:t>ã ra </a:t>
            </a:r>
            <a:r>
              <a:rPr lang="vi-VN" sz="2400" b="1">
                <a:solidFill>
                  <a:srgbClr val="271D18"/>
                </a:solidFill>
              </a:rPr>
              <a:t>đ</a:t>
            </a:r>
            <a:r>
              <a:rPr lang="en-US" sz="2400" b="1">
                <a:solidFill>
                  <a:srgbClr val="271D18"/>
                </a:solidFill>
              </a:rPr>
              <a:t>i học tập </a:t>
            </a:r>
            <a:r>
              <a:rPr lang="en-US" sz="2400" b="1">
                <a:solidFill>
                  <a:srgbClr val="FF0000"/>
                </a:solidFill>
              </a:rPr>
              <a:t>kinh nghiệm </a:t>
            </a:r>
            <a:r>
              <a:rPr lang="en-US" sz="2400" b="1">
                <a:solidFill>
                  <a:srgbClr val="271D18"/>
                </a:solidFill>
              </a:rPr>
              <a:t>của </a:t>
            </a:r>
            <a:r>
              <a:rPr lang="en-US" sz="2400" b="1">
                <a:solidFill>
                  <a:srgbClr val="FF0000"/>
                </a:solidFill>
              </a:rPr>
              <a:t>cách mạng </a:t>
            </a:r>
            <a:r>
              <a:rPr lang="en-US" sz="2400" b="1">
                <a:solidFill>
                  <a:srgbClr val="271D18"/>
                </a:solidFill>
              </a:rPr>
              <a:t>thế giới </a:t>
            </a:r>
            <a:r>
              <a:rPr lang="vi-VN" sz="2400" b="1">
                <a:solidFill>
                  <a:srgbClr val="271D18"/>
                </a:solidFill>
              </a:rPr>
              <a:t>đ</a:t>
            </a:r>
            <a:r>
              <a:rPr lang="en-US" sz="2400" b="1">
                <a:solidFill>
                  <a:srgbClr val="271D18"/>
                </a:solidFill>
              </a:rPr>
              <a:t>ể về giúp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ồng bào</a:t>
            </a:r>
            <a:r>
              <a:rPr lang="en-US" sz="2400" b="1">
                <a:solidFill>
                  <a:srgbClr val="271D18"/>
                </a:solidFill>
              </a:rPr>
              <a:t>.</a:t>
            </a:r>
            <a:endParaRPr lang="en-US" sz="2400" b="1" i="1">
              <a:solidFill>
                <a:srgbClr val="271D18"/>
              </a:solidFill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381000" y="4648200"/>
            <a:ext cx="8305800" cy="9906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b="1">
                <a:solidFill>
                  <a:srgbClr val="271D18"/>
                </a:solidFill>
                <a:latin typeface="Arial"/>
              </a:rPr>
              <a:t>* </a:t>
            </a:r>
            <a:r>
              <a:rPr lang="en-US" sz="2200" b="1" i="1">
                <a:solidFill>
                  <a:srgbClr val="271D18"/>
                </a:solidFill>
                <a:latin typeface="Arial"/>
              </a:rPr>
              <a:t>Các </a:t>
            </a:r>
            <a:r>
              <a:rPr lang="en-US" sz="2400" b="1" i="1" err="1">
                <a:solidFill>
                  <a:srgbClr val="271D18"/>
                </a:solidFill>
                <a:latin typeface="Arial"/>
              </a:rPr>
              <a:t>danh</a:t>
            </a:r>
            <a:r>
              <a:rPr lang="en-US" sz="2400" b="1" i="1">
                <a:solidFill>
                  <a:srgbClr val="271D18"/>
                </a:solidFill>
                <a:latin typeface="Arial"/>
              </a:rPr>
              <a:t> từ chỉ khái niệm: </a:t>
            </a:r>
            <a:r>
              <a:rPr lang="vi-VN" sz="2400" b="1" i="1">
                <a:solidFill>
                  <a:srgbClr val="FF0000"/>
                </a:solidFill>
              </a:rPr>
              <a:t>đ</a:t>
            </a:r>
            <a:r>
              <a:rPr lang="en-US" sz="2400" b="1" i="1">
                <a:solidFill>
                  <a:srgbClr val="FF0000"/>
                </a:solidFill>
                <a:latin typeface="Arial"/>
              </a:rPr>
              <a:t>iểm; </a:t>
            </a:r>
            <a:r>
              <a:rPr lang="vi-VN" sz="2400" b="1" i="1">
                <a:solidFill>
                  <a:srgbClr val="FF0000"/>
                </a:solidFill>
              </a:rPr>
              <a:t>đ</a:t>
            </a:r>
            <a:r>
              <a:rPr lang="en-US" sz="2400" b="1" i="1">
                <a:solidFill>
                  <a:srgbClr val="FF0000"/>
                </a:solidFill>
                <a:latin typeface="Arial"/>
              </a:rPr>
              <a:t>ạo </a:t>
            </a:r>
            <a:r>
              <a:rPr lang="vi-VN" sz="2400" b="1" i="1">
                <a:solidFill>
                  <a:srgbClr val="FF0000"/>
                </a:solidFill>
              </a:rPr>
              <a:t>đ</a:t>
            </a:r>
            <a:r>
              <a:rPr lang="en-US" sz="2400" b="1" i="1">
                <a:solidFill>
                  <a:srgbClr val="FF0000"/>
                </a:solidFill>
                <a:latin typeface="Arial"/>
              </a:rPr>
              <a:t>ức; lòng</a:t>
            </a:r>
            <a:r>
              <a:rPr lang="en-US" sz="2400" b="1" i="1" dirty="0">
                <a:solidFill>
                  <a:srgbClr val="FF0000"/>
                </a:solidFill>
                <a:latin typeface="Arial"/>
              </a:rPr>
              <a:t>; </a:t>
            </a:r>
            <a:r>
              <a:rPr lang="en-US" sz="2400" b="1" i="1" err="1">
                <a:solidFill>
                  <a:srgbClr val="FF0000"/>
                </a:solidFill>
                <a:latin typeface="Arial"/>
              </a:rPr>
              <a:t>kinh</a:t>
            </a:r>
            <a:r>
              <a:rPr lang="en-US" sz="2400" b="1" i="1">
                <a:solidFill>
                  <a:srgbClr val="FF0000"/>
                </a:solidFill>
                <a:latin typeface="Arial"/>
              </a:rPr>
              <a:t> nghiệm; cách mạng</a:t>
            </a:r>
            <a:r>
              <a:rPr lang="en-US" sz="2400" b="1" i="1" dirty="0">
                <a:solidFill>
                  <a:srgbClr val="FF0000"/>
                </a:solidFill>
                <a:latin typeface="Arial"/>
              </a:rPr>
              <a:t>.</a:t>
            </a:r>
            <a:r>
              <a:rPr lang="en-US" sz="2400" b="1" dirty="0">
                <a:solidFill>
                  <a:srgbClr val="271D18"/>
                </a:solidFill>
                <a:latin typeface="Arial"/>
              </a:rPr>
              <a:t>   </a:t>
            </a:r>
            <a:endParaRPr lang="en-US" sz="2400" dirty="0">
              <a:solidFill>
                <a:srgbClr val="271D18"/>
              </a:solidFill>
              <a:latin typeface="Arial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81000" y="5638800"/>
            <a:ext cx="853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271D18"/>
                </a:solidFill>
              </a:rPr>
              <a:t>* </a:t>
            </a:r>
            <a:r>
              <a:rPr lang="en-US" sz="2200" b="1" u="sng">
                <a:solidFill>
                  <a:srgbClr val="271D18"/>
                </a:solidFill>
              </a:rPr>
              <a:t>Bài 2(53): </a:t>
            </a:r>
            <a:r>
              <a:rPr lang="en-US" sz="2200" b="1">
                <a:solidFill>
                  <a:srgbClr val="271D18"/>
                </a:solidFill>
              </a:rPr>
              <a:t>Đặt câu với một danh từ chỉ khái niệm em vừa tìm </a:t>
            </a:r>
            <a:r>
              <a:rPr lang="vi-VN" sz="2200" b="1">
                <a:solidFill>
                  <a:srgbClr val="271D18"/>
                </a:solidFill>
              </a:rPr>
              <a:t>đư</a:t>
            </a:r>
            <a:r>
              <a:rPr lang="en-US" sz="2200" b="1">
                <a:solidFill>
                  <a:srgbClr val="271D18"/>
                </a:solidFill>
              </a:rPr>
              <a:t>ợc. </a:t>
            </a:r>
            <a:endParaRPr lang="en-US" sz="2200"/>
          </a:p>
        </p:txBody>
      </p:sp>
      <p:sp>
        <p:nvSpPr>
          <p:cNvPr id="12295" name="TextBox 10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2895600" y="457200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533400" y="1752600"/>
            <a:ext cx="3200400" cy="990600"/>
          </a:xfrm>
          <a:prstGeom prst="flowChartTermina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 b="1" dirty="0">
                <a:solidFill>
                  <a:srgbClr val="000000"/>
                </a:solidFill>
                <a:latin typeface="Arial"/>
              </a:rPr>
              <a:t>* </a:t>
            </a:r>
            <a:r>
              <a:rPr lang="en-US" sz="2600" b="1" dirty="0" err="1">
                <a:solidFill>
                  <a:srgbClr val="000000"/>
                </a:solidFill>
                <a:latin typeface="Arial"/>
              </a:rPr>
              <a:t>Củng</a:t>
            </a:r>
            <a:r>
              <a:rPr lang="en-US" sz="2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latin typeface="Arial"/>
              </a:rPr>
              <a:t>cố</a:t>
            </a:r>
            <a:r>
              <a:rPr lang="en-US" sz="2600" b="1" dirty="0">
                <a:solidFill>
                  <a:srgbClr val="000000"/>
                </a:solidFill>
                <a:latin typeface="Arial"/>
              </a:rPr>
              <a:t> - </a:t>
            </a:r>
            <a:r>
              <a:rPr lang="en-US" sz="2600" b="1" dirty="0" err="1">
                <a:solidFill>
                  <a:srgbClr val="000000"/>
                </a:solidFill>
                <a:latin typeface="Arial"/>
              </a:rPr>
              <a:t>Dặn</a:t>
            </a:r>
            <a:r>
              <a:rPr lang="en-US" sz="2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latin typeface="Arial"/>
              </a:rPr>
              <a:t>dò</a:t>
            </a:r>
            <a:endParaRPr lang="en-US" sz="26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Horizontal Scroll 11"/>
          <p:cNvSpPr/>
          <p:nvPr/>
        </p:nvSpPr>
        <p:spPr>
          <a:xfrm>
            <a:off x="457200" y="2971800"/>
            <a:ext cx="8305800" cy="228600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>
                <a:solidFill>
                  <a:srgbClr val="271D18"/>
                </a:solidFill>
                <a:latin typeface="Arial"/>
              </a:rPr>
              <a:t>*  </a:t>
            </a:r>
            <a:r>
              <a:rPr lang="en-US" sz="2400" b="1" err="1">
                <a:solidFill>
                  <a:srgbClr val="271D18"/>
                </a:solidFill>
                <a:latin typeface="Arial"/>
              </a:rPr>
              <a:t>Danh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 từ là những từ chỉ sự vật( ng</a:t>
            </a:r>
            <a:r>
              <a:rPr lang="vi-VN" sz="2400" b="1">
                <a:solidFill>
                  <a:srgbClr val="271D18"/>
                </a:solidFill>
              </a:rPr>
              <a:t>ư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ời, vật, hiện t</a:t>
            </a:r>
            <a:r>
              <a:rPr lang="vi-VN" sz="2400" b="1">
                <a:solidFill>
                  <a:srgbClr val="271D18"/>
                </a:solidFill>
              </a:rPr>
              <a:t>ư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ợng, khái niệm hoặc </a:t>
            </a:r>
            <a:r>
              <a:rPr lang="vi-VN" sz="2400" b="1">
                <a:solidFill>
                  <a:srgbClr val="271D18"/>
                </a:solidFill>
              </a:rPr>
              <a:t>đơ</a:t>
            </a:r>
            <a:r>
              <a:rPr lang="en-US" sz="2400" b="1">
                <a:solidFill>
                  <a:srgbClr val="271D18"/>
                </a:solidFill>
                <a:latin typeface="Arial"/>
              </a:rPr>
              <a:t>n vị).</a:t>
            </a:r>
            <a:endParaRPr lang="en-US" sz="2400" dirty="0">
              <a:solidFill>
                <a:srgbClr val="271D18"/>
              </a:solidFill>
              <a:latin typeface="Arial"/>
            </a:endParaRPr>
          </a:p>
        </p:txBody>
      </p:sp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3733800" y="990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DANH TỪ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1636</TotalTime>
  <Words>520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Trebuchet MS</vt:lpstr>
      <vt:lpstr>Wingdings 2</vt:lpstr>
      <vt:lpstr>Wingdings</vt:lpstr>
      <vt:lpstr>Calibri</vt:lpstr>
      <vt:lpstr>Times New Roman</vt:lpstr>
      <vt:lpstr>.VnTime</vt:lpstr>
      <vt:lpstr>Franklin Gothic Book</vt:lpstr>
      <vt:lpstr>Opulent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VCT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1-2-3-4</dc:title>
  <dc:creator>HUONG</dc:creator>
  <cp:lastModifiedBy>CSTeam</cp:lastModifiedBy>
  <cp:revision>222</cp:revision>
  <dcterms:created xsi:type="dcterms:W3CDTF">2008-09-17T10:37:58Z</dcterms:created>
  <dcterms:modified xsi:type="dcterms:W3CDTF">2016-06-30T01:30:05Z</dcterms:modified>
</cp:coreProperties>
</file>